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B2F3213-44F7-4521-8D2E-9D107CF8FCDE}">
  <a:tblStyle styleId="{BB2F3213-44F7-4521-8D2E-9D107CF8F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51815770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51815770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51815770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51815770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518157701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518157701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518157701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518157701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518157701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518157701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18157701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18157701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518157701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518157701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518157701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518157701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518157701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518157701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518157701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518157701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51815770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51815770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518157701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518157701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518157701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518157701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518157701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518157701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518157701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518157701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518157701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518157701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518157701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518157701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1815770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1815770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1815770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1815770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51815770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51815770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51815770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51815770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18157701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1815770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51815770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51815770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518157701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518157701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web.archive.org/web/20170701000000*/www.twitter.com/Crystal1Johns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1.png"/><Relationship Id="rId8" Type="http://schemas.openxmlformats.org/officeDocument/2006/relationships/hyperlink" Target="https://web.archive.org/web/20170701000000*/www.twitter.com/Crystal1Johnso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hyperlink" Target="https://web.archive.org/web/20161202053131/www.twitter.com/TEN_GOP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hyperlink" Target="https://web.archive.org/web/20161202053131/www.twitter.com/TEN_GOP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hyperlink" Target="https://www.axios.com/russian-national-charged-with-2018-election-interference-d0fae66c-3270-49f3-ab2c-b16cd870f46f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intelligence.house.gov/uploadedfiles/exhibit_b.pdf" TargetMode="External"/><Relationship Id="rId6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36075"/>
            <a:ext cx="8520600" cy="24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45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The Surprising Nuance Behind the Russian Troll Strategy</a:t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Author: </a:t>
            </a:r>
            <a:r>
              <a:rPr i="1" lang="en" sz="2000"/>
              <a:t>Kate</a:t>
            </a:r>
            <a:r>
              <a:rPr lang="en" sz="2000"/>
              <a:t> </a:t>
            </a:r>
            <a:r>
              <a:rPr i="1" lang="en" sz="2000"/>
              <a:t>Starbird</a:t>
            </a:r>
            <a:endParaRPr i="1" sz="2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12150"/>
            <a:ext cx="8520600" cy="22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CS795/895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2019-03-27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Puneeth Bikkasandra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Old Dominion University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6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Network graph using retweet patterns from accounts</a:t>
            </a:r>
            <a:endParaRPr b="1" sz="2400">
              <a:solidFill>
                <a:srgbClr val="980000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750" y="617438"/>
            <a:ext cx="6364498" cy="39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311700" y="4350000"/>
            <a:ext cx="8626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  Retweet Network Graph of Accounts in Twitter Conversations about #BlackLivesMatter and Shooting Events in 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</a:rPr>
              <a:t>Accounts identified as IRA’s information operations</a:t>
            </a:r>
            <a:endParaRPr b="1" sz="2400">
              <a:solidFill>
                <a:srgbClr val="980000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50" y="479225"/>
            <a:ext cx="6391275" cy="405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197825" y="4550025"/>
            <a:ext cx="869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Retweet Network Graph plus IRA Troll Accounts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https://medium.com/s/story/the-trolls-within-how-russian-information-operations-infiltrated-online-communities-691fb969b9e4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86700" y="640500"/>
            <a:ext cx="4055400" cy="3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@Crystal1Johnson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@gloed_up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@BleepThePolice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African-American activists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4736850" y="780325"/>
            <a:ext cx="4319400" cy="4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311700" y="65950"/>
            <a:ext cx="42054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74E1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#</a:t>
            </a:r>
            <a:r>
              <a:rPr b="1" lang="en" sz="2400" u="sng">
                <a:solidFill>
                  <a:srgbClr val="274E1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BlackLivesMatter</a:t>
            </a:r>
            <a:endParaRPr b="1" sz="2400" u="sng">
              <a:solidFill>
                <a:srgbClr val="274E13"/>
              </a:solidFill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4943850" y="640500"/>
            <a:ext cx="40554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@TEN_GOP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@USA_Gunslinger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@SouthLoneStar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U.S. citizens or political groups critical of the #BlackLivesMatter movement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4793850" y="65950"/>
            <a:ext cx="42054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</a:t>
            </a:r>
            <a:r>
              <a:rPr b="1" lang="en" sz="2400" u="sng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BlackLivesMatter</a:t>
            </a:r>
            <a:endParaRPr b="1" sz="2400" u="sng">
              <a:solidFill>
                <a:srgbClr val="980000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311700" y="4550025"/>
            <a:ext cx="86877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148650" y="4519400"/>
            <a:ext cx="86877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25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Agenda of Information Operations: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050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Sneak into online communities, develop trust and gather audience.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Gained trust to be used as advantage for other goals, prepare communities for goals of the operators.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division and pressurize the weak areas in the society.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divided society ceases to come together for a common understanding.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214200" y="4404900"/>
            <a:ext cx="8715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14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Agenda (Continued)...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800100"/>
            <a:ext cx="85206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the communities for other strategic goals, IRA accounts on: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side of the graph being in support to </a:t>
            </a:r>
            <a:r>
              <a:rPr b="1" i="1" lang="en"/>
              <a:t>Mr. Donald Trump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 side were the critics of </a:t>
            </a:r>
            <a:r>
              <a:rPr b="1" i="1" lang="en"/>
              <a:t>Hillary Clinton</a:t>
            </a:r>
            <a:r>
              <a:rPr lang="en"/>
              <a:t> highlighting her comments as  racist and not to vote.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strategies on different sides of the graph with a common objective: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b="1" lang="en"/>
              <a:t>Electing Mr. Donald Trump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supporting political results that destabilize country’s strategic positions and strengthen rivals.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260250" y="4505975"/>
            <a:ext cx="86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589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@</a:t>
            </a:r>
            <a:r>
              <a:rPr b="1" lang="en">
                <a:solidFill>
                  <a:srgbClr val="1C4587"/>
                </a:solidFill>
                <a:highlight>
                  <a:srgbClr val="FFFFFF"/>
                </a:highlight>
              </a:rPr>
              <a:t>Crystal1Johnson</a:t>
            </a: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</a:rPr>
              <a:t> - </a:t>
            </a:r>
            <a:r>
              <a:rPr b="1" lang="en">
                <a:solidFill>
                  <a:srgbClr val="274E13"/>
                </a:solidFill>
                <a:highlight>
                  <a:srgbClr val="FFFFFF"/>
                </a:highlight>
              </a:rPr>
              <a:t>Pro</a:t>
            </a: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</a:rPr>
              <a:t> </a:t>
            </a:r>
            <a:r>
              <a:rPr b="1" i="1" lang="en" sz="2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</a:t>
            </a:r>
            <a:endParaRPr b="1" i="1"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863" y="640789"/>
            <a:ext cx="6174276" cy="39400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208825" y="4648925"/>
            <a:ext cx="841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318725" y="4580850"/>
            <a:ext cx="8133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accent5"/>
                </a:solidFill>
                <a:hlinkClick r:id="rId4"/>
              </a:rPr>
              <a:t>https://web.archive.org/web/20170701000000*/www.twitter.com/Crystal1Johnson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775" y="0"/>
            <a:ext cx="3259300" cy="30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800" y="1142951"/>
            <a:ext cx="3000349" cy="285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475" y="2247650"/>
            <a:ext cx="3111450" cy="253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75" y="2286875"/>
            <a:ext cx="3198826" cy="24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75" y="89389"/>
            <a:ext cx="3000351" cy="235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582500" y="4743200"/>
            <a:ext cx="77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https://web.archive.org/web/20170701000000*/www.twitter.com/Crystal1Johnson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7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@T</a:t>
            </a:r>
            <a:r>
              <a:rPr b="1" lang="en">
                <a:solidFill>
                  <a:srgbClr val="1C4587"/>
                </a:solidFill>
                <a:highlight>
                  <a:srgbClr val="FFFFFF"/>
                </a:highlight>
              </a:rPr>
              <a:t>EN_GOP</a:t>
            </a: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- anti </a:t>
            </a:r>
            <a:r>
              <a:rPr b="1" lang="en" sz="2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</a:t>
            </a:r>
            <a:r>
              <a:rPr b="1" i="1" lang="en" sz="2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BlackLivesMatter</a:t>
            </a:r>
            <a:endParaRPr b="1" i="1">
              <a:solidFill>
                <a:srgbClr val="000000"/>
              </a:solidFill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100" y="644050"/>
            <a:ext cx="6453811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153875" y="4739800"/>
            <a:ext cx="8616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https://web.archive.org/web/20161202053131/www.twitter.com/TEN_GOP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0" y="87950"/>
            <a:ext cx="3895749" cy="32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405" y="87950"/>
            <a:ext cx="3803170" cy="320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675" y="1146663"/>
            <a:ext cx="2705101" cy="25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351700" y="4651425"/>
            <a:ext cx="8451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725" y="2472850"/>
            <a:ext cx="3110948" cy="23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8425" y="2141775"/>
            <a:ext cx="3450974" cy="2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587950" y="4736850"/>
            <a:ext cx="797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https://web.archive.org/web/20161202053131/www.twitter.com/TEN_GOP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267725" y="17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Domestic (vs) International operations: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857250"/>
            <a:ext cx="8520600" cy="3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IRA accounts in Russian and English languages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Total </a:t>
            </a:r>
            <a:r>
              <a:rPr b="1" lang="en"/>
              <a:t>3667</a:t>
            </a:r>
            <a:r>
              <a:rPr lang="en"/>
              <a:t> unique accounts set to below languages: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0" name="Google Shape;200;p31"/>
          <p:cNvGraphicFramePr/>
          <p:nvPr/>
        </p:nvGraphicFramePr>
        <p:xfrm>
          <a:off x="743675" y="243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{BB2F3213-44F7-4521-8D2E-9D107CF8FCDE}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Language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Accounts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Tweets Recorded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Russian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4,853,185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English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2286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3,261,931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1" name="Google Shape;201;p31"/>
          <p:cNvSpPr txBox="1"/>
          <p:nvPr/>
        </p:nvSpPr>
        <p:spPr>
          <a:xfrm>
            <a:off x="384675" y="4557750"/>
            <a:ext cx="8605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https://medium.com/@katestarbird/a-first-glimpse-through-the-data-window-onto-the-internet-research-agencys-twitter-operations-d4f0eea3f566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34040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51450" y="4492800"/>
            <a:ext cx="8675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8625"/>
            <a:ext cx="8839200" cy="35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274750" y="4396150"/>
            <a:ext cx="86385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https://medium.com/@katestarbird/a-first-glimpse-through-the-data-window-onto-the-internet-research-agencys-twitter-operations-d4f0eea3f566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18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Impact through retweet numbers: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753975"/>
            <a:ext cx="8520600" cy="3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																																																									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4" name="Google Shape;214;p33"/>
          <p:cNvGraphicFramePr/>
          <p:nvPr/>
        </p:nvGraphicFramePr>
        <p:xfrm>
          <a:off x="465575" y="110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{BB2F3213-44F7-4521-8D2E-9D107CF8FCDE}</a:tableStyleId>
              </a:tblPr>
              <a:tblGrid>
                <a:gridCol w="2859975"/>
                <a:gridCol w="2354375"/>
                <a:gridCol w="26071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Original Tweets (IRA accounts)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Retweets (non IRA)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Total Tweets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5.7 million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3.3 million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9 million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5" name="Google Shape;215;p33"/>
          <p:cNvGraphicFramePr/>
          <p:nvPr/>
        </p:nvGraphicFramePr>
        <p:xfrm>
          <a:off x="864575" y="306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{BB2F3213-44F7-4521-8D2E-9D107CF8FCDE}</a:tableStyleId>
              </a:tblPr>
              <a:tblGrid>
                <a:gridCol w="3619500"/>
                <a:gridCol w="3619500"/>
              </a:tblGrid>
              <a:tr h="311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Retweets in English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Retweets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 million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31 million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16" name="Google Shape;216;p33"/>
          <p:cNvCxnSpPr/>
          <p:nvPr/>
        </p:nvCxnSpPr>
        <p:spPr>
          <a:xfrm>
            <a:off x="1901325" y="1912325"/>
            <a:ext cx="0" cy="115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33"/>
          <p:cNvSpPr txBox="1"/>
          <p:nvPr/>
        </p:nvSpPr>
        <p:spPr>
          <a:xfrm>
            <a:off x="406650" y="4507100"/>
            <a:ext cx="825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https://medium.com/@katestarbird/a-first-glimpse-through-the-data-window-onto-the-internet-research-agencys-twitter-operations-d4f0eea3f566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137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Retweet count over time by Language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2375"/>
            <a:ext cx="8839202" cy="365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311850" y="4514425"/>
            <a:ext cx="852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https://medium.com/@katestarbird/a-first-glimpse-through-the-data-window-onto-the-internet-research-agencys-twitter-operations-d4f0eea3f566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0" y="548601"/>
            <a:ext cx="3375526" cy="42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3837750" y="2304750"/>
            <a:ext cx="51948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Co-Occurring Hashtag Network Graph</a:t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762" y="527888"/>
            <a:ext cx="5317875" cy="359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141400" y="4781525"/>
            <a:ext cx="8585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https://medium.com/@katestarbird/a-first-glimpse-through-the-data-window-onto-the-internet-research-agencys-twitter-operations-d4f0eea3f566</a:t>
            </a:r>
            <a:endParaRPr sz="1000"/>
          </a:p>
        </p:txBody>
      </p:sp>
      <p:sp>
        <p:nvSpPr>
          <p:cNvPr id="233" name="Google Shape;233;p35"/>
          <p:cNvSpPr txBox="1"/>
          <p:nvPr/>
        </p:nvSpPr>
        <p:spPr>
          <a:xfrm>
            <a:off x="3773275" y="4125825"/>
            <a:ext cx="51948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Co-Occurring Hashtag Network Graph</a:t>
            </a:r>
            <a:endParaRPr/>
          </a:p>
        </p:txBody>
      </p:sp>
      <p:sp>
        <p:nvSpPr>
          <p:cNvPr id="234" name="Google Shape;234;p35"/>
          <p:cNvSpPr txBox="1"/>
          <p:nvPr/>
        </p:nvSpPr>
        <p:spPr>
          <a:xfrm>
            <a:off x="141400" y="-54950"/>
            <a:ext cx="8319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980000"/>
                </a:solidFill>
              </a:rPr>
              <a:t>Most tweeted hashtags and their analysis:</a:t>
            </a:r>
            <a:endParaRPr b="1" sz="2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50" y="552350"/>
            <a:ext cx="6814026" cy="41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6"/>
          <p:cNvSpPr txBox="1"/>
          <p:nvPr/>
        </p:nvSpPr>
        <p:spPr>
          <a:xfrm>
            <a:off x="54950" y="4824775"/>
            <a:ext cx="8275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https://medium.com/@katestarbird/a-first-glimpse-through-the-data-window-onto-the-internet-research-agencys-twitter-operations-d4f0eea3f566</a:t>
            </a:r>
            <a:endParaRPr sz="1000"/>
          </a:p>
        </p:txBody>
      </p:sp>
      <p:sp>
        <p:nvSpPr>
          <p:cNvPr id="241" name="Google Shape;241;p36"/>
          <p:cNvSpPr txBox="1"/>
          <p:nvPr/>
        </p:nvSpPr>
        <p:spPr>
          <a:xfrm>
            <a:off x="307725" y="28325"/>
            <a:ext cx="73857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Tweets over a time for specific areas</a:t>
            </a:r>
            <a:endParaRPr b="1"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31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Take Away: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362800"/>
            <a:ext cx="85206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Availability of the twitter data set will help diverse perspectives and methods of analysis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Enacting these personas in above way, the IRA agents shape ideas around online behavior in these politically active environments.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using network graph provides the overview of strategies of IRA accounts.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248" name="Google Shape;248;p37"/>
          <p:cNvSpPr txBox="1"/>
          <p:nvPr/>
        </p:nvSpPr>
        <p:spPr>
          <a:xfrm>
            <a:off x="263775" y="4407150"/>
            <a:ext cx="8693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51" y="676275"/>
            <a:ext cx="7372551" cy="411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14300" y="4743300"/>
            <a:ext cx="8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https://www.axios.com/russian-national-charged-with-2018-election-interference-d0fae66c-3270-49f3-ab2c-b16cd870f46f.html</a:t>
            </a:r>
            <a:endParaRPr sz="1200"/>
          </a:p>
        </p:txBody>
      </p:sp>
      <p:sp>
        <p:nvSpPr>
          <p:cNvPr id="68" name="Google Shape;68;p15"/>
          <p:cNvSpPr txBox="1"/>
          <p:nvPr/>
        </p:nvSpPr>
        <p:spPr>
          <a:xfrm>
            <a:off x="822950" y="171450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217175" y="68575"/>
            <a:ext cx="8846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80000"/>
                </a:solidFill>
              </a:rPr>
              <a:t>DOJ charges against Russian citizen for Election Interferences</a:t>
            </a:r>
            <a:endParaRPr b="1" sz="22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971550"/>
            <a:ext cx="85206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Exploiting social media platforms to manipulate audiences for strategic and political goals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Main aim was to influence the U.S. election in 2016.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Intention being to track online conversations around the #BlackLivesMatter movement.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388625" y="274325"/>
            <a:ext cx="7018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980000"/>
                </a:solidFill>
              </a:rPr>
              <a:t>What is </a:t>
            </a:r>
            <a:r>
              <a:rPr b="1" lang="en" sz="2800">
                <a:solidFill>
                  <a:srgbClr val="980000"/>
                </a:solidFill>
              </a:rPr>
              <a:t>Information Operations?</a:t>
            </a:r>
            <a:endParaRPr b="1" sz="2800">
              <a:solidFill>
                <a:srgbClr val="980000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4389125"/>
            <a:ext cx="8580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6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Framing: a powerful tool.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948700"/>
            <a:ext cx="8520600" cy="3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Interpreting</a:t>
            </a:r>
            <a:r>
              <a:rPr lang="en">
                <a:solidFill>
                  <a:srgbClr val="434343"/>
                </a:solidFill>
              </a:rPr>
              <a:t> new information through the way we see, hear and experience.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Frames existing in individuals can be shared and will guide others in interpreting information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News, political ads, or a conversation with a friend help you understand why to vote.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Framing contests result when multiple groups attempt to promote different frames.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270150" y="4697725"/>
            <a:ext cx="860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20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Framing contests on twitter: </a:t>
            </a: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777700"/>
            <a:ext cx="852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66,000 tweets and 8,500 accounts (Supportive vs Critical)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492000" y="4560575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4110000"/>
            <a:ext cx="8397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50" y="1355050"/>
            <a:ext cx="7214899" cy="31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80000" y="4578600"/>
            <a:ext cx="87525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“Shared Audience” Network Graph of Accounts in Twitter Conversations about #BlackLivesMatter and Shooting Events in 2016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https://medium.com/s/story/the-trolls-within-how-russian-information-operations-infiltrated-online-communities-691fb969b9e4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932425"/>
            <a:ext cx="3875100" cy="3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“Cops called elderly Black man the                                      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n-word before shooting him to death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#KillerCops #BlackLivesMatter”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“WHERE’S ALL THE #BlueLivesMatter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PEOPLE?? 2 POLICE OFFICERS SHOT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BY 2 WHITE MEN, BOTH SHOOTERS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CUSTODY NOT DEAD”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966475" y="863850"/>
            <a:ext cx="2514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4857750" y="863850"/>
            <a:ext cx="38751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“Nothing Says #BlackLivesMatter like mass looting convenience stores &amp; shooting ppl over the death of an armed thug.”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“What is this world coming to when you can’t aim a gun at some cops without them shooting you? #BlackLivesMatter”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28400" y="95850"/>
            <a:ext cx="8287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200">
                <a:solidFill>
                  <a:srgbClr val="274E1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</a:t>
            </a:r>
            <a:r>
              <a:rPr b="1" i="1" lang="en" sz="28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#BlackLivesMatter)</a:t>
            </a:r>
            <a:r>
              <a:rPr b="1" i="1" lang="en" sz="16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                 </a:t>
            </a:r>
            <a:r>
              <a:rPr b="1" i="1" lang="en" sz="16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b="1" i="1" lang="en" sz="22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ANTI </a:t>
            </a:r>
            <a:r>
              <a:rPr i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#BlackLivesMatter)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45775" y="4144275"/>
            <a:ext cx="8241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311700" y="4212750"/>
            <a:ext cx="8615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-2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Twitter releases accounts linked to IRA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548" y="591650"/>
            <a:ext cx="4417502" cy="380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50" y="524400"/>
            <a:ext cx="4269297" cy="4094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311700" y="4670050"/>
            <a:ext cx="8672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https://intelligence.house.gov/uploadedfiles/exhibit_b.pdf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https://medium.com/s/story/the-trolls-within-how-russian-information-operations-infiltrated-online-communities-691fb969b9e4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26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Analysis from </a:t>
            </a: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</a:rPr>
              <a:t>#BlackLivesMatter</a:t>
            </a:r>
            <a:r>
              <a:rPr b="1" lang="en" sz="2400">
                <a:highlight>
                  <a:srgbClr val="FFFFFF"/>
                </a:highlight>
              </a:rPr>
              <a:t> Dataset:</a:t>
            </a:r>
            <a:endParaRPr b="1" sz="2400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20600"/>
            <a:ext cx="8520600" cy="30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en" sz="2000">
                <a:solidFill>
                  <a:srgbClr val="1155CC"/>
                </a:solidFill>
                <a:highlight>
                  <a:srgbClr val="FFFFFF"/>
                </a:highlight>
              </a:rPr>
              <a:t>@Crystal1Johnson</a:t>
            </a:r>
            <a:r>
              <a:rPr i="1" lang="en" sz="2000">
                <a:solidFill>
                  <a:srgbClr val="1155CC"/>
                </a:solidFill>
                <a:highlight>
                  <a:srgbClr val="FFFFFF"/>
                </a:highlight>
              </a:rPr>
              <a:t> 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and</a:t>
            </a:r>
            <a:r>
              <a:rPr i="1" lang="en" sz="20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b="1" i="1" lang="en" sz="2000">
                <a:solidFill>
                  <a:srgbClr val="1155CC"/>
                </a:solidFill>
                <a:highlight>
                  <a:srgbClr val="FFFFFF"/>
                </a:highlight>
              </a:rPr>
              <a:t>@TEN_GOP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with most retweets.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Sensitive tweets were created by IRA accounts, not by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</a:rPr>
              <a:t>#BlackLivesMatter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 or its activists.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514350" y="4251950"/>
            <a:ext cx="8149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